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9" r:id="rId2"/>
    <p:sldId id="330" r:id="rId3"/>
    <p:sldId id="331" r:id="rId4"/>
    <p:sldId id="335" r:id="rId5"/>
    <p:sldId id="337" r:id="rId6"/>
    <p:sldId id="338" r:id="rId7"/>
    <p:sldId id="336" r:id="rId8"/>
    <p:sldId id="292" r:id="rId9"/>
    <p:sldId id="290" r:id="rId10"/>
    <p:sldId id="315" r:id="rId11"/>
    <p:sldId id="316" r:id="rId12"/>
    <p:sldId id="319" r:id="rId13"/>
    <p:sldId id="294" r:id="rId14"/>
    <p:sldId id="295" r:id="rId15"/>
    <p:sldId id="270" r:id="rId16"/>
    <p:sldId id="305" r:id="rId17"/>
    <p:sldId id="304" r:id="rId18"/>
    <p:sldId id="300" r:id="rId19"/>
    <p:sldId id="302" r:id="rId20"/>
    <p:sldId id="327" r:id="rId21"/>
    <p:sldId id="328" r:id="rId22"/>
    <p:sldId id="307" r:id="rId23"/>
    <p:sldId id="311" r:id="rId24"/>
    <p:sldId id="323" r:id="rId25"/>
    <p:sldId id="329" r:id="rId26"/>
    <p:sldId id="260" r:id="rId27"/>
  </p:sldIdLst>
  <p:sldSz cx="9144000" cy="6858000" type="screen4x3"/>
  <p:notesSz cx="7023100" cy="93091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pPr>
              <a:defRPr/>
            </a:pPr>
            <a:fld id="{E9E05460-58A7-4537-B864-1B7BF5CE1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pPr>
              <a:defRPr/>
            </a:pPr>
            <a:fld id="{52153714-EB5E-461D-A16C-93B9CA9556C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811A99-8717-4E42-BEA6-FE839AA2DC33}" type="slidenum">
              <a:rPr lang="en-CA" smtClean="0"/>
              <a:pPr/>
              <a:t>1</a:t>
            </a:fld>
            <a:endParaRPr lang="en-CA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2ADE5-15F8-4F5A-8AFC-FF664520581A}" type="slidenum">
              <a:rPr lang="en-CA" smtClean="0"/>
              <a:pPr/>
              <a:t>10</a:t>
            </a:fld>
            <a:endParaRPr lang="en-CA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C64195-A568-4186-B815-9F653A37A461}" type="slidenum">
              <a:rPr lang="en-CA" smtClean="0"/>
              <a:pPr/>
              <a:t>11</a:t>
            </a:fld>
            <a:endParaRPr lang="en-CA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429D58-8227-4F95-9056-838E2CD06B17}" type="slidenum">
              <a:rPr lang="en-CA" smtClean="0"/>
              <a:pPr/>
              <a:t>12</a:t>
            </a:fld>
            <a:endParaRPr lang="en-CA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F1988-8070-4439-BE77-74E795631F5A}" type="slidenum">
              <a:rPr lang="en-CA" smtClean="0"/>
              <a:pPr/>
              <a:t>13</a:t>
            </a:fld>
            <a:endParaRPr lang="en-CA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803E04-B0AF-4DE3-990D-C48AB309C709}" type="slidenum">
              <a:rPr lang="en-CA" smtClean="0"/>
              <a:pPr/>
              <a:t>14</a:t>
            </a:fld>
            <a:endParaRPr lang="en-CA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DFE49D-12B1-4403-B28F-830C50309C8F}" type="slidenum">
              <a:rPr lang="en-CA" smtClean="0"/>
              <a:pPr/>
              <a:t>15</a:t>
            </a:fld>
            <a:endParaRPr lang="en-CA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FA94FC-F99A-4B95-B418-F222567F8F84}" type="slidenum">
              <a:rPr lang="en-CA" smtClean="0"/>
              <a:pPr/>
              <a:t>16</a:t>
            </a:fld>
            <a:endParaRPr lang="en-CA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C09194-6ABB-4433-A8D7-4A99362EDFE4}" type="slidenum">
              <a:rPr lang="en-CA" smtClean="0"/>
              <a:pPr/>
              <a:t>17</a:t>
            </a:fld>
            <a:endParaRPr lang="en-CA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FB5A16-5168-43BB-B9D0-675F56DFA638}" type="slidenum">
              <a:rPr lang="en-CA" smtClean="0"/>
              <a:pPr/>
              <a:t>18</a:t>
            </a:fld>
            <a:endParaRPr lang="en-CA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7515C6-4C3D-447A-9658-AB25EDA2E17C}" type="slidenum">
              <a:rPr lang="en-CA" smtClean="0"/>
              <a:pPr/>
              <a:t>19</a:t>
            </a:fld>
            <a:endParaRPr lang="en-CA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FEAC3F-A9C2-44DB-A426-6A51B1174DED}" type="slidenum">
              <a:rPr lang="en-CA" smtClean="0"/>
              <a:pPr/>
              <a:t>2</a:t>
            </a:fld>
            <a:endParaRPr lang="en-CA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AB5E20-DC81-436B-9CC5-3DB011C9D7B2}" type="slidenum">
              <a:rPr lang="en-CA" smtClean="0"/>
              <a:pPr/>
              <a:t>20</a:t>
            </a:fld>
            <a:endParaRPr lang="en-CA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8891A6-EB35-4132-A7AC-FC7EA18DACF9}" type="slidenum">
              <a:rPr lang="en-CA" smtClean="0"/>
              <a:pPr/>
              <a:t>21</a:t>
            </a:fld>
            <a:endParaRPr lang="en-CA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283594-6B1E-4C86-9C13-C310EF710B9F}" type="slidenum">
              <a:rPr lang="en-CA" smtClean="0"/>
              <a:pPr/>
              <a:t>22</a:t>
            </a:fld>
            <a:endParaRPr lang="en-CA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D1884C-F8F9-4899-960B-072C65244149}" type="slidenum">
              <a:rPr lang="en-CA" smtClean="0"/>
              <a:pPr/>
              <a:t>23</a:t>
            </a:fld>
            <a:endParaRPr lang="en-CA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FF7345-6C8E-4C69-8749-BC03824BD187}" type="slidenum">
              <a:rPr lang="en-CA" smtClean="0"/>
              <a:pPr/>
              <a:t>24</a:t>
            </a:fld>
            <a:endParaRPr lang="en-CA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23B1AE-6504-4A82-B855-787C8B896ABB}" type="slidenum">
              <a:rPr lang="en-CA" smtClean="0"/>
              <a:pPr/>
              <a:t>25</a:t>
            </a:fld>
            <a:endParaRPr lang="en-CA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88836A-9DB5-4B85-B57E-50E89A7C200E}" type="slidenum">
              <a:rPr lang="en-CA" smtClean="0"/>
              <a:pPr/>
              <a:t>26</a:t>
            </a:fld>
            <a:endParaRPr lang="en-CA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20A7D0-0C60-4CFB-81D1-E44CB45BD168}" type="slidenum">
              <a:rPr lang="en-CA" smtClean="0"/>
              <a:pPr/>
              <a:t>3</a:t>
            </a:fld>
            <a:endParaRPr lang="en-CA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138E96-F6D4-4ECD-85BB-283ED331FABC}" type="slidenum">
              <a:rPr lang="en-CA" smtClean="0"/>
              <a:pPr/>
              <a:t>4</a:t>
            </a:fld>
            <a:endParaRPr lang="en-CA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85C89A-6337-460A-8D11-1188706891A6}" type="slidenum">
              <a:rPr lang="en-CA" smtClean="0"/>
              <a:pPr/>
              <a:t>5</a:t>
            </a:fld>
            <a:endParaRPr lang="en-CA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552E3A-2C07-495D-819B-603D661D69B4}" type="slidenum">
              <a:rPr lang="en-CA" smtClean="0"/>
              <a:pPr/>
              <a:t>6</a:t>
            </a:fld>
            <a:endParaRPr lang="en-CA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4571E6-C56A-4B12-97C3-531EA20BA814}" type="slidenum">
              <a:rPr lang="en-CA" smtClean="0"/>
              <a:pPr/>
              <a:t>7</a:t>
            </a:fld>
            <a:endParaRPr lang="en-CA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A1BE30-D587-48A0-BC63-61CCF1D9B3E5}" type="slidenum">
              <a:rPr lang="en-CA" smtClean="0"/>
              <a:pPr/>
              <a:t>8</a:t>
            </a:fld>
            <a:endParaRPr lang="en-CA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2FF1A9-76BE-43C2-9311-F71D0B5BE1AF}" type="slidenum">
              <a:rPr lang="en-CA" smtClean="0"/>
              <a:pPr/>
              <a:t>9</a:t>
            </a:fld>
            <a:endParaRPr lang="en-CA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8CA3E-547C-43A7-9CEC-404C5C4532D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71C88-F858-4A1B-9D3C-2D312EC2F1C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FB3F-A964-4454-8318-9C49807EA4C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D84B4-B369-4CAB-AD5D-534471C7A5C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39411-9F8A-4E92-92E9-61D9F9CA65F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95F0C-312A-44B7-9009-C913BEA2D5E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DCC99-F223-4A80-BBA9-686BEF24535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AB628-2C2D-47A9-AE30-F066582A785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6F51A-31C6-4B09-9A5D-F679395B672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F7B8C-98B2-4563-B3D3-7346F43E336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67EC2-5253-4394-B781-9D514197D24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20A7A-7F65-4733-A2F2-CEFB0099054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5977F-543B-4A29-8625-1B9D487B0F4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7C29E49-2CD2-4831-B240-0E70C62FD2A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.huq@usask.c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eaLnBrk="1" hangingPunct="1"/>
            <a:r>
              <a:rPr lang="en-CA" altLang="zh-CN" sz="3200" b="1" smtClean="0">
                <a:ea typeface="SimSun" pitchFamily="2" charset="-122"/>
              </a:rPr>
              <a:t>Time Use Patterns by Immigration Status in Canada</a:t>
            </a:r>
            <a:r>
              <a:rPr lang="en-CA" altLang="zh-CN" sz="4000" b="1" smtClean="0">
                <a:ea typeface="SimSun" pitchFamily="2" charset="-122"/>
              </a:rPr>
              <a:t> </a:t>
            </a:r>
            <a:r>
              <a:rPr lang="en-US" altLang="zh-CN" sz="4000" smtClean="0">
                <a:ea typeface="SimSun" pitchFamily="2" charset="-122"/>
              </a:rPr>
              <a:t/>
            </a:r>
            <a:br>
              <a:rPr lang="en-US" altLang="zh-CN" sz="4000" smtClean="0">
                <a:ea typeface="SimSun" pitchFamily="2" charset="-122"/>
              </a:rPr>
            </a:br>
            <a:endParaRPr lang="en-CA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2492375"/>
            <a:ext cx="6778625" cy="3311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800" smtClean="0">
                <a:ea typeface="SimSun" pitchFamily="2" charset="-122"/>
              </a:rPr>
              <a:t>			    Mobinul Huq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800" smtClean="0">
                <a:ea typeface="SimSun" pitchFamily="2" charset="-122"/>
              </a:rPr>
              <a:t>		    Department of Economics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800" smtClean="0">
                <a:ea typeface="SimSun" pitchFamily="2" charset="-122"/>
              </a:rPr>
              <a:t>		  University of Saskatchewan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800" smtClean="0">
                <a:ea typeface="SimSun" pitchFamily="2" charset="-122"/>
              </a:rPr>
              <a:t>		   Saskatoon, Saskatchewan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800" smtClean="0">
                <a:ea typeface="SimSun" pitchFamily="2" charset="-122"/>
              </a:rPr>
              <a:t>		       S7N 5A5   CANADA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800" smtClean="0">
                <a:ea typeface="SimSun" pitchFamily="2" charset="-122"/>
              </a:rPr>
              <a:t>		        Ph: (306) 966-5204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800" smtClean="0">
                <a:ea typeface="SimSun" pitchFamily="2" charset="-122"/>
              </a:rPr>
              <a:t>		     Email: </a:t>
            </a:r>
            <a:r>
              <a:rPr lang="en-US" altLang="zh-CN" sz="2800" smtClean="0">
                <a:ea typeface="SimSun" pitchFamily="2" charset="-122"/>
                <a:hlinkClick r:id="rId3"/>
              </a:rPr>
              <a:t>m.huq@usask.ca</a:t>
            </a:r>
            <a:endParaRPr lang="en-CA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532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7310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908175" y="138113"/>
            <a:ext cx="4935538" cy="185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/>
            <a:r>
              <a:rPr lang="en-US" altLang="zh-CN" sz="20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Dissimilarity by level of disaggregation: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(2x2 Example)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                                </a:t>
            </a:r>
            <a:r>
              <a:rPr lang="en-US" altLang="zh-CN" sz="1200" b="1" u="sng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SADH</a:t>
            </a:r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:                              </a:t>
            </a:r>
            <a:r>
              <a:rPr lang="en-US" altLang="zh-CN" sz="1200" b="1" u="sng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WAD</a:t>
            </a:r>
            <a:endParaRPr lang="en-CA" altLang="zh-CN" sz="600" u="sng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One-digit:   	  4 hours/day             	0.17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Two-digit	  7 hours/day		0.29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endParaRPr lang="en-US" altLang="zh-CN" sz="1200" b="1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endParaRPr lang="en-US" altLang="zh-CN" sz="1200" b="1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endParaRPr lang="en-US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20838" name="Group 6"/>
          <p:cNvGraphicFramePr>
            <a:graphicFrameLocks noGrp="1"/>
          </p:cNvGraphicFramePr>
          <p:nvPr/>
        </p:nvGraphicFramePr>
        <p:xfrm>
          <a:off x="2484438" y="1628775"/>
          <a:ext cx="3435350" cy="2011680"/>
        </p:xfrm>
        <a:graphic>
          <a:graphicData uri="http://schemas.openxmlformats.org/drawingml/2006/table">
            <a:tbl>
              <a:tblPr/>
              <a:tblGrid>
                <a:gridCol w="2063750"/>
                <a:gridCol w="685800"/>
                <a:gridCol w="685800"/>
              </a:tblGrid>
              <a:tr h="1619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Hypothetical example (one digit)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Non-work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SADH                   (WAD)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(0.17)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3" name="Rectangle 32"/>
          <p:cNvSpPr>
            <a:spLocks noChangeArrowheads="1"/>
          </p:cNvSpPr>
          <p:nvPr/>
        </p:nvSpPr>
        <p:spPr bwMode="auto">
          <a:xfrm>
            <a:off x="0" y="4056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0865" name="Group 33"/>
          <p:cNvGraphicFramePr>
            <a:graphicFrameLocks noGrp="1"/>
          </p:cNvGraphicFramePr>
          <p:nvPr/>
        </p:nvGraphicFramePr>
        <p:xfrm>
          <a:off x="2268538" y="4005263"/>
          <a:ext cx="3892550" cy="2377440"/>
        </p:xfrm>
        <a:graphic>
          <a:graphicData uri="http://schemas.openxmlformats.org/drawingml/2006/table">
            <a:tbl>
              <a:tblPr/>
              <a:tblGrid>
                <a:gridCol w="1949450"/>
                <a:gridCol w="1143000"/>
                <a:gridCol w="800100"/>
              </a:tblGrid>
              <a:tr h="1619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Hypothetical example (two digit)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 Market 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 Non-market 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 Non-work awake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 Sleep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SADH                 (WAD)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    (0.29)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532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7310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38941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700338" y="158750"/>
            <a:ext cx="25923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Required Reallocation </a:t>
            </a:r>
            <a:endParaRPr lang="en-CA" altLang="zh-CN" sz="1400" b="1">
              <a:ea typeface="SimSun" pitchFamily="2" charset="-122"/>
              <a:cs typeface="Times New Roman" pitchFamily="18" charset="0"/>
            </a:endParaRP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Between one digit activities:    4</a:t>
            </a:r>
            <a:endParaRPr lang="en-US" altLang="zh-CN" sz="1400" b="1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22887" name="Group 7"/>
          <p:cNvGraphicFramePr>
            <a:graphicFrameLocks noGrp="1"/>
          </p:cNvGraphicFramePr>
          <p:nvPr/>
        </p:nvGraphicFramePr>
        <p:xfrm>
          <a:off x="250825" y="836613"/>
          <a:ext cx="3241675" cy="2438400"/>
        </p:xfrm>
        <a:graphic>
          <a:graphicData uri="http://schemas.openxmlformats.org/drawingml/2006/table">
            <a:tbl>
              <a:tblPr/>
              <a:tblGrid>
                <a:gridCol w="2001838"/>
                <a:gridCol w="590550"/>
                <a:gridCol w="649287"/>
              </a:tblGrid>
              <a:tr h="1619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Hypothetical example (one digit)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16-4=12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Non-work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8+4=12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SADH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18" name="Rectangle 33"/>
          <p:cNvSpPr>
            <a:spLocks noChangeArrowheads="1"/>
          </p:cNvSpPr>
          <p:nvPr/>
        </p:nvSpPr>
        <p:spPr bwMode="auto">
          <a:xfrm>
            <a:off x="0" y="1835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2914" name="Group 34"/>
          <p:cNvGraphicFramePr>
            <a:graphicFrameLocks noGrp="1"/>
          </p:cNvGraphicFramePr>
          <p:nvPr/>
        </p:nvGraphicFramePr>
        <p:xfrm>
          <a:off x="4356100" y="836613"/>
          <a:ext cx="3892550" cy="2377440"/>
        </p:xfrm>
        <a:graphic>
          <a:graphicData uri="http://schemas.openxmlformats.org/drawingml/2006/table">
            <a:tbl>
              <a:tblPr/>
              <a:tblGrid>
                <a:gridCol w="1949450"/>
                <a:gridCol w="1143000"/>
                <a:gridCol w="800100"/>
              </a:tblGrid>
              <a:tr h="1619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Hypothetical example (two digit)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 Market 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12-4=8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 Non-market 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 Non-work awake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1+4=5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 Sleep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SADH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50" name="Rectangle 68"/>
          <p:cNvSpPr>
            <a:spLocks noChangeArrowheads="1"/>
          </p:cNvSpPr>
          <p:nvPr/>
        </p:nvSpPr>
        <p:spPr bwMode="auto">
          <a:xfrm>
            <a:off x="2268538" y="3559175"/>
            <a:ext cx="4287837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Additional level two reallocation requirement: 3</a:t>
            </a:r>
            <a:endParaRPr lang="en-CA" altLang="zh-CN" sz="1400" b="1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Within one-digit activity 1: 2</a:t>
            </a:r>
            <a:endParaRPr lang="en-CA" altLang="zh-CN" sz="1400" b="1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Within activity 2: 1 hour.</a:t>
            </a:r>
            <a:endParaRPr lang="en-CA" altLang="zh-CN" sz="1400" b="1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endParaRPr lang="en-CA" altLang="zh-CN" sz="1400" b="1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22949" name="Group 69"/>
          <p:cNvGraphicFramePr>
            <a:graphicFrameLocks noGrp="1"/>
          </p:cNvGraphicFramePr>
          <p:nvPr/>
        </p:nvGraphicFramePr>
        <p:xfrm>
          <a:off x="2555875" y="4292600"/>
          <a:ext cx="3892550" cy="2377440"/>
        </p:xfrm>
        <a:graphic>
          <a:graphicData uri="http://schemas.openxmlformats.org/drawingml/2006/table">
            <a:tbl>
              <a:tblPr/>
              <a:tblGrid>
                <a:gridCol w="1949450"/>
                <a:gridCol w="1143000"/>
                <a:gridCol w="800100"/>
              </a:tblGrid>
              <a:tr h="1619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Hypothetical example (two digit)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 Market 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8-2=6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 Non-market work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4+2=6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 Non-work awake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5+1=6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 Sleep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7-1=6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SADH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Base SADH (1-digit):  			</a:t>
            </a:r>
            <a:r>
              <a:rPr lang="en-US" sz="2400" b="1" smtClean="0"/>
              <a:t>4 hours/day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  (between 1-digit activities)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2-digit Marginal SADH: 			</a:t>
            </a:r>
            <a:r>
              <a:rPr lang="en-US" sz="2400" b="1" smtClean="0"/>
              <a:t>3 hours/day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 (between 2-digit activities,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  within 1-digit activities)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Decomposition of Marginal SADH;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				Within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                         	Activity 1:  	2 hours/day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			Activity 2: 	1 hour/day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29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9041" name="Group 433"/>
          <p:cNvGraphicFramePr>
            <a:graphicFrameLocks noGrp="1"/>
          </p:cNvGraphicFramePr>
          <p:nvPr/>
        </p:nvGraphicFramePr>
        <p:xfrm>
          <a:off x="1547813" y="115888"/>
          <a:ext cx="4557712" cy="2963862"/>
        </p:xfrm>
        <a:graphic>
          <a:graphicData uri="http://schemas.openxmlformats.org/drawingml/2006/table">
            <a:tbl>
              <a:tblPr/>
              <a:tblGrid>
                <a:gridCol w="4557712"/>
              </a:tblGrid>
              <a:tr h="4953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0  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  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2   Care Giving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   Shopping &amp; Services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4   Personal Care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5  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6   Organizational, Voluntary and Religious activities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7  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8   Sports and Hobbies (participating)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9  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3" name="Rectangle 189"/>
          <p:cNvSpPr>
            <a:spLocks noChangeArrowheads="1"/>
          </p:cNvSpPr>
          <p:nvPr/>
        </p:nvSpPr>
        <p:spPr bwMode="auto">
          <a:xfrm>
            <a:off x="1763713" y="3284538"/>
            <a:ext cx="52657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Time spend on four broad categories (minutes per person per day).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All individuals, including non-participants (zeros)</a:t>
            </a:r>
            <a:endParaRPr lang="en-US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69064" name="Group 456"/>
          <p:cNvGraphicFramePr>
            <a:graphicFrameLocks noGrp="1"/>
          </p:cNvGraphicFramePr>
          <p:nvPr/>
        </p:nvGraphicFramePr>
        <p:xfrm>
          <a:off x="1403350" y="3789363"/>
          <a:ext cx="6192838" cy="2498725"/>
        </p:xfrm>
        <a:graphic>
          <a:graphicData uri="http://schemas.openxmlformats.org/drawingml/2006/table">
            <a:tbl>
              <a:tblPr/>
              <a:tblGrid>
                <a:gridCol w="1625600"/>
                <a:gridCol w="709613"/>
                <a:gridCol w="912812"/>
                <a:gridCol w="666750"/>
                <a:gridCol w="709613"/>
                <a:gridCol w="920750"/>
                <a:gridCol w="647700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Women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 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Average minutes Per Day (Population)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Market work (0)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369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386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17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258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275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18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Non-market Work (1,2,3,5)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183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185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297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Personal Care (4)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600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609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9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625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622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-4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Discretionary time (6 to 9)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286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258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-28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-32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</a:t>
                      </a:r>
                      <a:r>
                        <a:rPr kumimoji="0" lang="en-CA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SADH Min/day (WAD)</a:t>
                      </a:r>
                      <a:endParaRPr kumimoji="0" lang="en-CA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28 (0.019)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36 (0.025)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547813" y="404813"/>
            <a:ext cx="497681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Time spend on one-digit activities (minutes per person per day)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All individuals, including non-participants (zeros).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70790" name="Group 134"/>
          <p:cNvGraphicFramePr>
            <a:graphicFrameLocks noGrp="1"/>
          </p:cNvGraphicFramePr>
          <p:nvPr/>
        </p:nvGraphicFramePr>
        <p:xfrm>
          <a:off x="1042988" y="1268413"/>
          <a:ext cx="5724525" cy="5029200"/>
        </p:xfrm>
        <a:graphic>
          <a:graphicData uri="http://schemas.openxmlformats.org/drawingml/2006/table">
            <a:tbl>
              <a:tblPr/>
              <a:tblGrid>
                <a:gridCol w="1625600"/>
                <a:gridCol w="709612"/>
                <a:gridCol w="182563"/>
                <a:gridCol w="547687"/>
                <a:gridCol w="609600"/>
                <a:gridCol w="709613"/>
                <a:gridCol w="730250"/>
                <a:gridCol w="609600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Women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 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Average minutes Per Day (Population)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0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369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386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258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275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97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152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146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2 Care Giving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 Shopping &amp; Services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4 Personal Care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600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609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625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622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5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6 Organizational, Voluntary and Religious activities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7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8 Sports and Hobbies (participating)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9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146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141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SADH Min/day (WAD)</a:t>
                      </a:r>
                      <a:endParaRPr kumimoji="0" lang="en-CA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58 (0.04)</a:t>
                      </a:r>
                      <a:endParaRPr kumimoji="0" lang="en-C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43 (0.03)</a:t>
                      </a:r>
                      <a:endParaRPr kumimoji="0" lang="en-C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89" name="Rectangle 129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3348038" y="1412875"/>
            <a:ext cx="2670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Top Four ‘Absolute gap’ activity</a:t>
            </a:r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16387" name="Rectangle 457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620" name="Group 756"/>
          <p:cNvGraphicFramePr>
            <a:graphicFrameLocks noGrp="1"/>
          </p:cNvGraphicFramePr>
          <p:nvPr/>
        </p:nvGraphicFramePr>
        <p:xfrm>
          <a:off x="1476375" y="2060575"/>
          <a:ext cx="5781675" cy="3260725"/>
        </p:xfrm>
        <a:graphic>
          <a:graphicData uri="http://schemas.openxmlformats.org/drawingml/2006/table">
            <a:tbl>
              <a:tblPr/>
              <a:tblGrid>
                <a:gridCol w="1619250"/>
                <a:gridCol w="715963"/>
                <a:gridCol w="730250"/>
                <a:gridCol w="666750"/>
                <a:gridCol w="709612"/>
                <a:gridCol w="730250"/>
                <a:gridCol w="609600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Women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 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Average minutes Per Day (Population)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369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386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258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275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97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66" name="Rectangle 755"/>
          <p:cNvSpPr>
            <a:spLocks noChangeArrowheads="1"/>
          </p:cNvSpPr>
          <p:nvPr/>
        </p:nvSpPr>
        <p:spPr bwMode="auto">
          <a:xfrm>
            <a:off x="0" y="532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532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2" name="Rectangle 59"/>
          <p:cNvSpPr>
            <a:spLocks noChangeArrowheads="1"/>
          </p:cNvSpPr>
          <p:nvPr/>
        </p:nvSpPr>
        <p:spPr bwMode="auto">
          <a:xfrm>
            <a:off x="0" y="4827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3" name="Rectangle 60"/>
          <p:cNvSpPr>
            <a:spLocks noChangeArrowheads="1"/>
          </p:cNvSpPr>
          <p:nvPr/>
        </p:nvSpPr>
        <p:spPr bwMode="auto">
          <a:xfrm>
            <a:off x="2051050" y="287338"/>
            <a:ext cx="4176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Gap within one-digit activities:</a:t>
            </a:r>
            <a:endParaRPr lang="en-CA" altLang="zh-CN" b="1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 b="1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93639" name="Group 455"/>
          <p:cNvGraphicFramePr>
            <a:graphicFrameLocks noGrp="1"/>
          </p:cNvGraphicFramePr>
          <p:nvPr/>
        </p:nvGraphicFramePr>
        <p:xfrm>
          <a:off x="539750" y="1052513"/>
          <a:ext cx="7377113" cy="4968875"/>
        </p:xfrm>
        <a:graphic>
          <a:graphicData uri="http://schemas.openxmlformats.org/drawingml/2006/table">
            <a:tbl>
              <a:tblPr/>
              <a:tblGrid>
                <a:gridCol w="2284413"/>
                <a:gridCol w="881062"/>
                <a:gridCol w="908050"/>
                <a:gridCol w="757238"/>
                <a:gridCol w="881062"/>
                <a:gridCol w="908050"/>
                <a:gridCol w="757238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Women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 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Average minutes Per Day (Population)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 Employed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09 Travel: To and from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11 Meal preparation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16 Home Repairs, Maintenance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7 Entertainment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75 Visits, Entertaining Friends/relatives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50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57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9 Media: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91 Television, Rented Movies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122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100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86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24" name="Rectangle 454"/>
          <p:cNvSpPr>
            <a:spLocks noChangeArrowheads="1"/>
          </p:cNvSpPr>
          <p:nvPr/>
        </p:nvSpPr>
        <p:spPr bwMode="auto">
          <a:xfrm>
            <a:off x="0" y="6303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532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7624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627313" y="333375"/>
            <a:ext cx="3517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Participation rate by ten one-digit activities 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91142" name="Group 6"/>
          <p:cNvGraphicFramePr>
            <a:graphicFrameLocks noGrp="1"/>
          </p:cNvGraphicFramePr>
          <p:nvPr/>
        </p:nvGraphicFramePr>
        <p:xfrm>
          <a:off x="1619250" y="1052513"/>
          <a:ext cx="5724525" cy="5029200"/>
        </p:xfrm>
        <a:graphic>
          <a:graphicData uri="http://schemas.openxmlformats.org/drawingml/2006/table">
            <a:tbl>
              <a:tblPr/>
              <a:tblGrid>
                <a:gridCol w="1625600"/>
                <a:gridCol w="709613"/>
                <a:gridCol w="730250"/>
                <a:gridCol w="609600"/>
                <a:gridCol w="709612"/>
                <a:gridCol w="730250"/>
                <a:gridCol w="609600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Women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 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)</a:t>
                      </a:r>
                      <a:endParaRPr kumimoji="0" lang="en-CA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0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67%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66%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-5%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89%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87%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2 Care Giving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25%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27%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38%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 Shopping &amp; Services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46%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4 Personal Care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100%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100%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100%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100%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5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6 Organizational, Voluntary and Religious activities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15%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16%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7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40%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-8%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46%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39%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-8%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8 Sports and Hobbies (participating)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38%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9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81%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79%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564" name="Rectangle 132"/>
          <p:cNvSpPr>
            <a:spLocks noChangeArrowheads="1"/>
          </p:cNvSpPr>
          <p:nvPr/>
        </p:nvSpPr>
        <p:spPr bwMode="auto">
          <a:xfrm>
            <a:off x="0" y="6224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59" name="Rectangle 82"/>
          <p:cNvSpPr>
            <a:spLocks noChangeArrowheads="1"/>
          </p:cNvSpPr>
          <p:nvPr/>
        </p:nvSpPr>
        <p:spPr bwMode="auto">
          <a:xfrm>
            <a:off x="0" y="532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0" name="Rectangle 83"/>
          <p:cNvSpPr>
            <a:spLocks noChangeArrowheads="1"/>
          </p:cNvSpPr>
          <p:nvPr/>
        </p:nvSpPr>
        <p:spPr bwMode="auto">
          <a:xfrm>
            <a:off x="2555875" y="1196975"/>
            <a:ext cx="3559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Top two activities by Participation rate gap  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82186" name="Group 266"/>
          <p:cNvGraphicFramePr>
            <a:graphicFrameLocks noGrp="1"/>
          </p:cNvGraphicFramePr>
          <p:nvPr/>
        </p:nvGraphicFramePr>
        <p:xfrm>
          <a:off x="1547813" y="1989138"/>
          <a:ext cx="5724525" cy="2225675"/>
        </p:xfrm>
        <a:graphic>
          <a:graphicData uri="http://schemas.openxmlformats.org/drawingml/2006/table">
            <a:tbl>
              <a:tblPr/>
              <a:tblGrid>
                <a:gridCol w="1625600"/>
                <a:gridCol w="709612"/>
                <a:gridCol w="730250"/>
                <a:gridCol w="609600"/>
                <a:gridCol w="709613"/>
                <a:gridCol w="730250"/>
                <a:gridCol w="609600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Women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 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40%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32%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-8%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46%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39%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-8%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15" name="Rectangle 267"/>
          <p:cNvSpPr>
            <a:spLocks noChangeArrowheads="1"/>
          </p:cNvSpPr>
          <p:nvPr/>
        </p:nvSpPr>
        <p:spPr bwMode="auto">
          <a:xfrm>
            <a:off x="0" y="4827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3" name="Rectangle 82"/>
          <p:cNvSpPr>
            <a:spLocks noChangeArrowheads="1"/>
          </p:cNvSpPr>
          <p:nvPr/>
        </p:nvSpPr>
        <p:spPr bwMode="auto">
          <a:xfrm>
            <a:off x="0" y="532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4" name="Rectangle 83"/>
          <p:cNvSpPr>
            <a:spLocks noChangeArrowheads="1"/>
          </p:cNvSpPr>
          <p:nvPr/>
        </p:nvSpPr>
        <p:spPr bwMode="auto">
          <a:xfrm>
            <a:off x="1709738" y="892175"/>
            <a:ext cx="4664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Time spend on one-digit activities (per participant per day)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86524" name="Group 508"/>
          <p:cNvGraphicFramePr>
            <a:graphicFrameLocks noGrp="1"/>
          </p:cNvGraphicFramePr>
          <p:nvPr/>
        </p:nvGraphicFramePr>
        <p:xfrm>
          <a:off x="755650" y="1484313"/>
          <a:ext cx="7129463" cy="4267200"/>
        </p:xfrm>
        <a:graphic>
          <a:graphicData uri="http://schemas.openxmlformats.org/drawingml/2006/table">
            <a:tbl>
              <a:tblPr/>
              <a:tblGrid>
                <a:gridCol w="2024063"/>
                <a:gridCol w="884237"/>
                <a:gridCol w="908050"/>
                <a:gridCol w="760413"/>
                <a:gridCol w="884237"/>
                <a:gridCol w="908050"/>
                <a:gridCol w="760413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Women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 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Canadian- Born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Immigrant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</a:t>
                      </a: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(I-C)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Average minutes Per Day per participant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0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583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580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508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521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106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170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168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2 Care Giving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108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120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147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160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 Shopping &amp; Services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105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125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124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4 Personal Care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601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609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622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5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255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351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96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232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278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6 Organizational, Voluntary and Religious activities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169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149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171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7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189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196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173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156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8 Sports and Hobbies (participating)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155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129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9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178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169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161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147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altLang="zh-CN" sz="2800" b="1" u="sng" smtClean="0">
                <a:ea typeface="SimSun" pitchFamily="2" charset="-122"/>
              </a:rPr>
              <a:t>Immigration issues</a:t>
            </a:r>
            <a:r>
              <a:rPr lang="en-CA" altLang="zh-CN" sz="2800" b="1" smtClean="0">
                <a:ea typeface="SimSun" pitchFamily="2" charset="-122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en-CA" altLang="zh-CN" sz="2800" b="1" smtClean="0">
                <a:ea typeface="SimSun" pitchFamily="2" charset="-122"/>
              </a:rPr>
              <a:t>Projected labour shortage and immigration as a solution.</a:t>
            </a:r>
          </a:p>
          <a:p>
            <a:pPr eaLnBrk="1" hangingPunct="1">
              <a:lnSpc>
                <a:spcPct val="80000"/>
              </a:lnSpc>
            </a:pPr>
            <a:r>
              <a:rPr lang="en-CA" altLang="zh-CN" sz="2800" b="1" smtClean="0">
                <a:ea typeface="SimSun" pitchFamily="2" charset="-122"/>
              </a:rPr>
              <a:t>Assimilation of immigrant population in the host country.</a:t>
            </a:r>
          </a:p>
          <a:p>
            <a:pPr eaLnBrk="1" hangingPunct="1">
              <a:lnSpc>
                <a:spcPct val="80000"/>
              </a:lnSpc>
            </a:pPr>
            <a:endParaRPr lang="en-CA" altLang="zh-CN" sz="2800" b="1" smtClean="0"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altLang="zh-CN" sz="2800" b="1" u="sng" smtClean="0">
                <a:ea typeface="SimSun" pitchFamily="2" charset="-122"/>
              </a:rPr>
              <a:t>Current economic research focus</a:t>
            </a:r>
          </a:p>
          <a:p>
            <a:pPr eaLnBrk="1" hangingPunct="1">
              <a:lnSpc>
                <a:spcPct val="80000"/>
              </a:lnSpc>
            </a:pPr>
            <a:r>
              <a:rPr lang="en-CA" altLang="zh-CN" sz="2800" b="1" smtClean="0">
                <a:ea typeface="SimSun" pitchFamily="2" charset="-122"/>
              </a:rPr>
              <a:t>In terms of labour market outcomes. </a:t>
            </a:r>
          </a:p>
          <a:p>
            <a:pPr eaLnBrk="1" hangingPunct="1">
              <a:lnSpc>
                <a:spcPct val="80000"/>
              </a:lnSpc>
            </a:pPr>
            <a:r>
              <a:rPr lang="en-CA" altLang="zh-CN" sz="2800" b="1" smtClean="0">
                <a:ea typeface="SimSun" pitchFamily="2" charset="-122"/>
              </a:rPr>
              <a:t>Earnings, labour supply, employment/unemployment, market valuation of foreign degree and experience.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altLang="zh-CN" sz="2800" b="1" smtClean="0"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altLang="zh-CN" sz="2800" b="1" smtClean="0">
                <a:ea typeface="SimSun" pitchFamily="2" charset="-122"/>
              </a:rPr>
              <a:t>Non-market activities?</a:t>
            </a:r>
            <a:endParaRPr lang="en-CA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547813" y="404813"/>
            <a:ext cx="50450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Deviation Men (Canadian born – Immigrant),  Minutes per day.</a:t>
            </a:r>
          </a:p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All individuals, including non-participants (zeros).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45562" name="Group 154"/>
          <p:cNvGraphicFramePr>
            <a:graphicFrameLocks noGrp="1"/>
          </p:cNvGraphicFramePr>
          <p:nvPr/>
        </p:nvGraphicFramePr>
        <p:xfrm>
          <a:off x="1042988" y="981075"/>
          <a:ext cx="6265862" cy="5699125"/>
        </p:xfrm>
        <a:graphic>
          <a:graphicData uri="http://schemas.openxmlformats.org/drawingml/2006/table">
            <a:tbl>
              <a:tblPr/>
              <a:tblGrid>
                <a:gridCol w="1779587"/>
                <a:gridCol w="776288"/>
                <a:gridCol w="612775"/>
                <a:gridCol w="854075"/>
                <a:gridCol w="776287"/>
                <a:gridCol w="800100"/>
                <a:gridCol w="666750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All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Urban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University degree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Age 40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Average minutes Per Day (Population)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0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2 Care Giving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 Shopping &amp; Services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4 Personal Care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5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6 Organizational, Voluntary and Religious activities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7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8 Sports and Hobbies (participating)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9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-61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SADH Min/day    (WAD)</a:t>
                      </a:r>
                      <a:endParaRPr kumimoji="0" lang="en-CA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58   (0.04)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60 (0.04)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51  (0.035)</a:t>
                      </a:r>
                      <a:endParaRPr kumimoji="0" lang="en-C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60  (0.04)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33" name="Rectangle 129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547813" y="296863"/>
            <a:ext cx="5562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Deviation for Women (Canadian born – Immigrant),  Minutes per day.</a:t>
            </a:r>
          </a:p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All individuals, including non-participants (zeros).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47608" name="Group 152"/>
          <p:cNvGraphicFramePr>
            <a:graphicFrameLocks noGrp="1"/>
          </p:cNvGraphicFramePr>
          <p:nvPr/>
        </p:nvGraphicFramePr>
        <p:xfrm>
          <a:off x="1042988" y="1052513"/>
          <a:ext cx="6265862" cy="5614987"/>
        </p:xfrm>
        <a:graphic>
          <a:graphicData uri="http://schemas.openxmlformats.org/drawingml/2006/table">
            <a:tbl>
              <a:tblPr/>
              <a:tblGrid>
                <a:gridCol w="1779587"/>
                <a:gridCol w="776288"/>
                <a:gridCol w="612775"/>
                <a:gridCol w="182562"/>
                <a:gridCol w="671513"/>
                <a:gridCol w="776287"/>
                <a:gridCol w="800100"/>
                <a:gridCol w="666750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Women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All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Urban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University degree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Age 40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Average minutes Per Day (Population)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0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2 Care Giving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 Shopping &amp; Services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4 Personal Care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5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6 Organizational, Voluntary and Religious activities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7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-20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-35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8 Sports and Hobbies (participating)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9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-12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SADH Min/day    (WAD)</a:t>
                      </a:r>
                      <a:endParaRPr kumimoji="0" lang="en-CA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(0.03)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38 (0.036)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61 (0.042)</a:t>
                      </a:r>
                      <a:endParaRPr kumimoji="0" lang="en-C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42  (0.03)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657" name="Rectangle 129"/>
          <p:cNvSpPr>
            <a:spLocks noChangeArrowheads="1"/>
          </p:cNvSpPr>
          <p:nvPr/>
        </p:nvSpPr>
        <p:spPr bwMode="auto">
          <a:xfrm>
            <a:off x="0" y="61261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532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7310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709738" y="615950"/>
            <a:ext cx="3294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Gender Gap (Male – Female)</a:t>
            </a:r>
            <a:endParaRPr lang="en-US" altLang="zh-CN" sz="1400" b="1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99523" name="Group 195"/>
          <p:cNvGraphicFramePr>
            <a:graphicFrameLocks noGrp="1"/>
          </p:cNvGraphicFramePr>
          <p:nvPr/>
        </p:nvGraphicFramePr>
        <p:xfrm>
          <a:off x="1709738" y="1060450"/>
          <a:ext cx="5724525" cy="4968875"/>
        </p:xfrm>
        <a:graphic>
          <a:graphicData uri="http://schemas.openxmlformats.org/drawingml/2006/table">
            <a:tbl>
              <a:tblPr/>
              <a:tblGrid>
                <a:gridCol w="1625600"/>
                <a:gridCol w="709612"/>
                <a:gridCol w="730250"/>
                <a:gridCol w="609600"/>
                <a:gridCol w="709613"/>
                <a:gridCol w="730250"/>
                <a:gridCol w="609600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AGE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Age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Immi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 urban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 urban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Can uni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Imm Uni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Gap in Average minutes Per Day (Population)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0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98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109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98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80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-55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-75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-51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-75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-46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-57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2 Care Giving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-29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-33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-29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-34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-32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-33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 Shopping &amp; Services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-21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-20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4 Personal Care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-25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-26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5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6 Organizational, Voluntary and Religious activities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7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-11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8 Sports and Hobbies (participating)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9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SADH Min/day (WAD)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142 (.099)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145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(.01)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134 (.09)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144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(.01)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134   (.09)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113 (.078)</a:t>
                      </a:r>
                      <a:endParaRPr kumimoji="0" lang="en-CA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b="1" smtClean="0">
                <a:ea typeface="SimSun" pitchFamily="2" charset="-122"/>
              </a:rPr>
              <a:t>Dissimilarity by level of disaggregation: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     Male (Canadian Born – Immigrant)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                           SADH:                 WAD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One-digit:   	  58 min/day             	0.04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Two-digit	  85 min/day		0.06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Three-digit	101 min/day		0.07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CN" sz="2000" smtClean="0">
              <a:ea typeface="SimSun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sz="2800" smtClean="0">
                <a:ea typeface="SimSun" pitchFamily="2" charset="-122"/>
              </a:rPr>
              <a:t>Required time reallocation: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1800" smtClean="0">
                <a:ea typeface="SimSun" pitchFamily="2" charset="-122"/>
              </a:rPr>
              <a:t>To achieve equality at one-digit level:  i) </a:t>
            </a:r>
            <a:r>
              <a:rPr lang="en-US" altLang="zh-CN" sz="1800" b="1" smtClean="0">
                <a:ea typeface="SimSun" pitchFamily="2" charset="-122"/>
              </a:rPr>
              <a:t>58</a:t>
            </a:r>
            <a:r>
              <a:rPr lang="en-US" altLang="zh-CN" sz="1800" smtClean="0">
                <a:ea typeface="SimSun" pitchFamily="2" charset="-122"/>
              </a:rPr>
              <a:t> minutes between one-digit activities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1800" smtClean="0">
                <a:ea typeface="SimSun" pitchFamily="2" charset="-122"/>
              </a:rPr>
              <a:t>To achieve equality at two-digit level:  i) </a:t>
            </a:r>
            <a:r>
              <a:rPr lang="en-US" altLang="zh-CN" sz="1800" b="1" smtClean="0">
                <a:ea typeface="SimSun" pitchFamily="2" charset="-122"/>
              </a:rPr>
              <a:t>58</a:t>
            </a:r>
            <a:r>
              <a:rPr lang="en-US" altLang="zh-CN" sz="1800" smtClean="0">
                <a:ea typeface="SimSun" pitchFamily="2" charset="-122"/>
              </a:rPr>
              <a:t> minutes between one-digit activities plus another ii) </a:t>
            </a:r>
            <a:r>
              <a:rPr lang="en-US" altLang="zh-CN" sz="1800" b="1" smtClean="0">
                <a:ea typeface="SimSun" pitchFamily="2" charset="-122"/>
              </a:rPr>
              <a:t>27</a:t>
            </a:r>
            <a:r>
              <a:rPr lang="en-US" altLang="zh-CN" sz="1800" smtClean="0">
                <a:ea typeface="SimSun" pitchFamily="2" charset="-122"/>
              </a:rPr>
              <a:t> minutes between two-digit activities within same one-digit activity.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1800" smtClean="0">
                <a:ea typeface="SimSun" pitchFamily="2" charset="-122"/>
              </a:rPr>
              <a:t>To achieve equality at three-digit level:  ii) </a:t>
            </a:r>
            <a:r>
              <a:rPr lang="en-US" altLang="zh-CN" sz="1800" b="1" smtClean="0">
                <a:ea typeface="SimSun" pitchFamily="2" charset="-122"/>
              </a:rPr>
              <a:t>58</a:t>
            </a:r>
            <a:r>
              <a:rPr lang="en-US" altLang="zh-CN" sz="1800" smtClean="0">
                <a:ea typeface="SimSun" pitchFamily="2" charset="-122"/>
              </a:rPr>
              <a:t> minutes between one-digit activities plus another ii) </a:t>
            </a:r>
            <a:r>
              <a:rPr lang="en-US" altLang="zh-CN" sz="1800" b="1" smtClean="0">
                <a:ea typeface="SimSun" pitchFamily="2" charset="-122"/>
              </a:rPr>
              <a:t>27</a:t>
            </a:r>
            <a:r>
              <a:rPr lang="en-US" altLang="zh-CN" sz="1800" smtClean="0">
                <a:ea typeface="SimSun" pitchFamily="2" charset="-122"/>
              </a:rPr>
              <a:t> between two-digit activities within same one-digit activity plus another iii) </a:t>
            </a:r>
            <a:r>
              <a:rPr lang="en-US" altLang="zh-CN" sz="1800" b="1" smtClean="0">
                <a:ea typeface="SimSun" pitchFamily="2" charset="-122"/>
              </a:rPr>
              <a:t>16</a:t>
            </a:r>
            <a:r>
              <a:rPr lang="en-US" altLang="zh-CN" sz="1800" smtClean="0">
                <a:ea typeface="SimSun" pitchFamily="2" charset="-122"/>
              </a:rPr>
              <a:t> minutes between three-digit activities within same two-digit activity.</a:t>
            </a:r>
            <a:endParaRPr lang="en-CA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b="1" smtClean="0">
                <a:ea typeface="SimSun" pitchFamily="2" charset="-122"/>
              </a:rPr>
              <a:t>Dissimilarity by level of disaggregation: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     Female (Canadian Born– Immigrant)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                           SADH:                 WAD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One-digit:   	  43 min/day             	0.03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Two-digit	  73 min/day		0.05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Three-digit	 85 min/day		0.06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CN" sz="2000" smtClean="0">
              <a:ea typeface="SimSun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sz="2800" smtClean="0">
                <a:ea typeface="SimSun" pitchFamily="2" charset="-122"/>
              </a:rPr>
              <a:t>Required time reallocation: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1800" smtClean="0">
                <a:ea typeface="SimSun" pitchFamily="2" charset="-122"/>
              </a:rPr>
              <a:t>To achieve equality at one-digit level:  i) </a:t>
            </a:r>
            <a:r>
              <a:rPr lang="en-US" altLang="zh-CN" sz="1800" b="1" smtClean="0">
                <a:ea typeface="SimSun" pitchFamily="2" charset="-122"/>
              </a:rPr>
              <a:t>43</a:t>
            </a:r>
            <a:r>
              <a:rPr lang="en-US" altLang="zh-CN" sz="1800" smtClean="0">
                <a:ea typeface="SimSun" pitchFamily="2" charset="-122"/>
              </a:rPr>
              <a:t> minutes between one-digit activities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1800" smtClean="0">
                <a:ea typeface="SimSun" pitchFamily="2" charset="-122"/>
              </a:rPr>
              <a:t>To achieve equality at two-digit level:  i) </a:t>
            </a:r>
            <a:r>
              <a:rPr lang="en-US" altLang="zh-CN" sz="1800" b="1" smtClean="0">
                <a:ea typeface="SimSun" pitchFamily="2" charset="-122"/>
              </a:rPr>
              <a:t>43</a:t>
            </a:r>
            <a:r>
              <a:rPr lang="en-US" altLang="zh-CN" sz="1800" smtClean="0">
                <a:ea typeface="SimSun" pitchFamily="2" charset="-122"/>
              </a:rPr>
              <a:t> minutes between one-digit activities plus another ii) </a:t>
            </a:r>
            <a:r>
              <a:rPr lang="en-US" altLang="zh-CN" sz="1800" b="1" smtClean="0">
                <a:ea typeface="SimSun" pitchFamily="2" charset="-122"/>
              </a:rPr>
              <a:t>30</a:t>
            </a:r>
            <a:r>
              <a:rPr lang="en-US" altLang="zh-CN" sz="1800" smtClean="0">
                <a:ea typeface="SimSun" pitchFamily="2" charset="-122"/>
              </a:rPr>
              <a:t> minutes between two-digit activities within same one-digit activity.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1800" smtClean="0">
                <a:ea typeface="SimSun" pitchFamily="2" charset="-122"/>
              </a:rPr>
              <a:t>To achieve equality at three-digit level:  ii) </a:t>
            </a:r>
            <a:r>
              <a:rPr lang="en-US" altLang="zh-CN" sz="1800" b="1" smtClean="0">
                <a:ea typeface="SimSun" pitchFamily="2" charset="-122"/>
              </a:rPr>
              <a:t>43</a:t>
            </a:r>
            <a:r>
              <a:rPr lang="en-US" altLang="zh-CN" sz="1800" smtClean="0">
                <a:ea typeface="SimSun" pitchFamily="2" charset="-122"/>
              </a:rPr>
              <a:t> minutes between one-digit activities plus another ii) </a:t>
            </a:r>
            <a:r>
              <a:rPr lang="en-US" altLang="zh-CN" sz="1800" b="1" smtClean="0">
                <a:ea typeface="SimSun" pitchFamily="2" charset="-122"/>
              </a:rPr>
              <a:t>30</a:t>
            </a:r>
            <a:r>
              <a:rPr lang="en-US" altLang="zh-CN" sz="1800" smtClean="0">
                <a:ea typeface="SimSun" pitchFamily="2" charset="-122"/>
              </a:rPr>
              <a:t> between two-digit activities within same one-digit activity plus another iii) </a:t>
            </a:r>
            <a:r>
              <a:rPr lang="en-US" altLang="zh-CN" sz="1800" b="1" smtClean="0">
                <a:ea typeface="SimSun" pitchFamily="2" charset="-122"/>
              </a:rPr>
              <a:t>13</a:t>
            </a:r>
            <a:r>
              <a:rPr lang="en-US" altLang="zh-CN" sz="1800" smtClean="0">
                <a:ea typeface="SimSun" pitchFamily="2" charset="-122"/>
              </a:rPr>
              <a:t> minutes between three-digit activities within same two-digit activity.</a:t>
            </a:r>
            <a:endParaRPr lang="en-CA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532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835150" y="260350"/>
            <a:ext cx="5156200" cy="121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                 Male                                	Female</a:t>
            </a:r>
          </a:p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1-Digit	58			43</a:t>
            </a:r>
          </a:p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2-Digit         58+27=85			43+30=73</a:t>
            </a:r>
          </a:p>
          <a:p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3-Digit                      85+16=101		             73+13=85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49636" name="Group 132"/>
          <p:cNvGraphicFramePr>
            <a:graphicFrameLocks noGrp="1"/>
          </p:cNvGraphicFramePr>
          <p:nvPr/>
        </p:nvGraphicFramePr>
        <p:xfrm>
          <a:off x="684213" y="1628775"/>
          <a:ext cx="7129462" cy="4267200"/>
        </p:xfrm>
        <a:graphic>
          <a:graphicData uri="http://schemas.openxmlformats.org/drawingml/2006/table">
            <a:tbl>
              <a:tblPr/>
              <a:tblGrid>
                <a:gridCol w="2024062"/>
                <a:gridCol w="884238"/>
                <a:gridCol w="908050"/>
                <a:gridCol w="760412"/>
                <a:gridCol w="884238"/>
                <a:gridCol w="908050"/>
                <a:gridCol w="760412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Women 25 to 54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Between     2-Digit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Between     3-Digit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Between     2-Digit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Between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3-Digit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zh-C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 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 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Average minutes Per Day per participant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0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0.00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3.84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0.0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0.4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3.55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0.62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13.5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0.9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2 Care Giving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1.19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0.50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1.0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0.7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 Shopping &amp; Services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1.86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0.44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1.7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0.8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4 Personal Care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5.42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0.22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7.0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1.2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5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0.00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0.00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1.1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0.0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6 Organizational, Voluntary and Religious activities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2.64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1.89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1.6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2.3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7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1.96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1.13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0.3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0.3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8 Sports and Hobbies (participating)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5.01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6.98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2.6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6.3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9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5.63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0.74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1.0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0.3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Conclusions: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 smtClean="0"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On time use pattern by immigration status: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    Most gap in education.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    Within Household work: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	 Home maintenance, outdoor work.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    Entertainment.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    Media: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b="1" smtClean="0">
                <a:ea typeface="SimSun" pitchFamily="2" charset="-122"/>
              </a:rPr>
              <a:t>Gender gap among Canadian born and immigrant groups are remarkably similar.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 smtClean="0"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b="1" smtClean="0">
                <a:ea typeface="SimSun" pitchFamily="2" charset="-122"/>
              </a:rPr>
              <a:t>On measures of dissimilarity: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Sum of absolute deviation halved (SADH) can be reported.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 At the lowest level of disaggregation: the base SADH measure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 smtClean="0">
                <a:ea typeface="SimSun" pitchFamily="2" charset="-122"/>
              </a:rPr>
              <a:t>	Then at a higher level of aggregation: the marginal SADH, and its decomposed by a lower level of coding.</a:t>
            </a:r>
            <a:endParaRPr lang="en-CA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800" b="1" smtClean="0">
                <a:ea typeface="SimSun" pitchFamily="2" charset="-122"/>
              </a:rPr>
              <a:t>Literature on time use pattern: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altLang="zh-CN" sz="2800" b="1" smtClean="0"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CA" altLang="zh-CN" sz="2800" b="1" smtClean="0">
                <a:ea typeface="SimSun" pitchFamily="2" charset="-122"/>
              </a:rPr>
              <a:t>Comparisons by demographic characteristics (Marshall 2006, Apps and Rees 2005, Stobert et al. 2005)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altLang="zh-CN" sz="2800" b="1" smtClean="0">
                <a:ea typeface="SimSun" pitchFamily="2" charset="-122"/>
              </a:rPr>
              <a:t>         Gender,  Age group,..</a:t>
            </a:r>
          </a:p>
          <a:p>
            <a:pPr eaLnBrk="1" hangingPunct="1">
              <a:lnSpc>
                <a:spcPct val="80000"/>
              </a:lnSpc>
            </a:pPr>
            <a:endParaRPr lang="en-CA" altLang="zh-CN" sz="2800" b="1" smtClean="0"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CA" altLang="zh-CN" sz="2800" b="1" smtClean="0">
                <a:ea typeface="SimSun" pitchFamily="2" charset="-122"/>
              </a:rPr>
              <a:t>Change over time (Fisher et al. 2007)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altLang="zh-CN" sz="2800" b="1" smtClean="0">
                <a:ea typeface="SimSun" pitchFamily="2" charset="-122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CA" altLang="zh-CN" sz="2800" b="1" smtClean="0">
                <a:ea typeface="SimSun" pitchFamily="2" charset="-122"/>
              </a:rPr>
              <a:t>Cross country comparison (Anxo et al. 2007)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altLang="zh-CN" sz="2800" b="1" smtClean="0"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CA" altLang="zh-CN" sz="2800" b="1" smtClean="0">
                <a:ea typeface="SimSun" pitchFamily="2" charset="-122"/>
              </a:rPr>
              <a:t>Canadian born versus foreign born/immigrants ?</a:t>
            </a:r>
            <a:endParaRPr lang="en-CA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619250" y="333375"/>
            <a:ext cx="4979988" cy="37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600" b="1" u="sng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Data Source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Statistics Canada Time Use survey,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2005 (General Social Survey Cycle 19)</a:t>
            </a:r>
          </a:p>
          <a:p>
            <a:pPr eaLnBrk="0" hangingPunct="0"/>
            <a:endParaRPr lang="en-US" altLang="zh-CN" sz="1400" b="1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US" altLang="zh-CN" sz="1400" b="1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r>
              <a:rPr lang="en-US" altLang="zh-CN" sz="1600" b="1" u="sng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Data Selection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Age 25 to 54 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Omitted: </a:t>
            </a: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Non-permanent residents, </a:t>
            </a: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missing information on </a:t>
            </a: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marital status, </a:t>
            </a: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education, </a:t>
            </a: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urban/rural.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US" altLang="zh-CN" sz="1400" b="1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eaLnBrk="0" hangingPunct="0"/>
            <a:r>
              <a:rPr lang="en-US" altLang="zh-CN" sz="1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4 groups by gender and place of birth (Canadian born/foreign).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  <a:p>
            <a:pPr eaLnBrk="0" hangingPunct="0"/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32099" name="Group 3"/>
          <p:cNvGraphicFramePr>
            <a:graphicFrameLocks noGrp="1"/>
          </p:cNvGraphicFramePr>
          <p:nvPr/>
        </p:nvGraphicFramePr>
        <p:xfrm>
          <a:off x="2411413" y="4581525"/>
          <a:ext cx="3240087" cy="1249680"/>
        </p:xfrm>
        <a:graphic>
          <a:graphicData uri="http://schemas.openxmlformats.org/drawingml/2006/table">
            <a:tbl>
              <a:tblPr/>
              <a:tblGrid>
                <a:gridCol w="1728787"/>
                <a:gridCol w="719138"/>
                <a:gridCol w="792162"/>
              </a:tblGrid>
              <a:tr h="1619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Number of Observations (N)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Male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Female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Canadian-born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3904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5869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Immigrant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796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952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4" name="Rectangle 25"/>
          <p:cNvSpPr>
            <a:spLocks noChangeArrowheads="1"/>
          </p:cNvSpPr>
          <p:nvPr/>
        </p:nvSpPr>
        <p:spPr bwMode="auto">
          <a:xfrm>
            <a:off x="0" y="5118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47813" y="620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CA" altLang="zh-CN">
              <a:ea typeface="SimSun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195513" y="227013"/>
            <a:ext cx="4176712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/>
            <a:r>
              <a:rPr lang="en-US" altLang="zh-CN" sz="20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Daily Time use</a:t>
            </a:r>
          </a:p>
          <a:p>
            <a:pPr indent="457200"/>
            <a:endParaRPr lang="en-CA" altLang="zh-CN" sz="2000" b="1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US" altLang="zh-CN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10 one-digit activities:</a:t>
            </a:r>
            <a:endParaRPr lang="en-CA" altLang="zh-CN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CA" altLang="zh-CN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      96 two-</a:t>
            </a:r>
            <a:r>
              <a:rPr lang="en-US" altLang="zh-CN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digit activities:</a:t>
            </a:r>
            <a:endParaRPr lang="en-CA" altLang="zh-CN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CA" altLang="zh-CN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              186 three-</a:t>
            </a:r>
            <a:r>
              <a:rPr lang="en-US" altLang="zh-CN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digit activities:</a:t>
            </a:r>
          </a:p>
          <a:p>
            <a:pPr indent="457200" eaLnBrk="0" hangingPunct="0"/>
            <a:endParaRPr lang="en-US" altLang="zh-CN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endParaRPr lang="en-US" altLang="zh-CN" sz="140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r>
              <a:rPr lang="en-CA" altLang="zh-CN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One-digit activities:</a:t>
            </a:r>
            <a:endParaRPr lang="en-CA" altLang="zh-CN">
              <a:ea typeface="SimSun" pitchFamily="2" charset="-122"/>
              <a:cs typeface="Times New Roman" pitchFamily="18" charset="0"/>
            </a:endParaRPr>
          </a:p>
          <a:p>
            <a:pPr indent="457200" eaLnBrk="0" hangingPunct="0"/>
            <a:endParaRPr lang="en-CA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134149" name="Group 5"/>
          <p:cNvGraphicFramePr>
            <a:graphicFrameLocks noGrp="1"/>
          </p:cNvGraphicFramePr>
          <p:nvPr/>
        </p:nvGraphicFramePr>
        <p:xfrm>
          <a:off x="2411413" y="2852738"/>
          <a:ext cx="3781425" cy="2743200"/>
        </p:xfrm>
        <a:graphic>
          <a:graphicData uri="http://schemas.openxmlformats.org/drawingml/2006/table">
            <a:tbl>
              <a:tblPr/>
              <a:tblGrid>
                <a:gridCol w="3781425"/>
              </a:tblGrid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0   Employed work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1   Domestic Work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2   Care Giving 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3   Shopping &amp; Services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4   Personal Care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5   School and Education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6   Organizational, Voluntary and Religious activities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7   Entertainment (Attending)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8   Sports and Hobbies (participating)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MS Shell Dlg" charset="0"/>
                        </a:rPr>
                        <a:t>9   Media and Communication</a:t>
                      </a:r>
                      <a:endParaRPr kumimoji="0" lang="en-CA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MS Shell Dlg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0" y="5434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zh-CN" sz="1600" b="1" smtClean="0">
              <a:ea typeface="SimSun" pitchFamily="2" charset="-12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zh-CN" sz="1600" b="1" smtClean="0">
                <a:ea typeface="SimSun" pitchFamily="2" charset="-122"/>
              </a:rPr>
              <a:t>Domestic work (Variable name DVDOM) includes: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en-CA" altLang="zh-CN" sz="1600" b="1" smtClean="0">
              <a:ea typeface="SimSun" pitchFamily="2" charset="-12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10. Meal preparation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	101.  Meal preparation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	102.  Baking, Preserving Food, Home Brewing Etc.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11. Meal cleanup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12. Indoor cleaning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13. Outdoor cleaning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14. Laundry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15. Mending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zh-CN" sz="1600" b="1" smtClean="0">
                <a:ea typeface="SimSun" pitchFamily="2" charset="-122"/>
              </a:rPr>
              <a:t>			151.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zh-CN" sz="1600" b="1" smtClean="0">
                <a:ea typeface="SimSun" pitchFamily="2" charset="-122"/>
              </a:rPr>
              <a:t>			152.</a:t>
            </a:r>
            <a:endParaRPr lang="en-CA" altLang="zh-CN" sz="1600" b="1" smtClean="0">
              <a:ea typeface="SimSun" pitchFamily="2" charset="-12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16. Home Repairs, Maintenance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zh-CN" sz="1600" b="1" smtClean="0">
                <a:ea typeface="SimSun" pitchFamily="2" charset="-122"/>
              </a:rPr>
              <a:t>			…… (161 to 164)</a:t>
            </a:r>
            <a:endParaRPr lang="en-CA" altLang="zh-CN" sz="1600" b="1" smtClean="0">
              <a:ea typeface="SimSun" pitchFamily="2" charset="-12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17. Gardening, Pet Care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zh-CN" sz="1600" b="1" smtClean="0">
                <a:ea typeface="SimSun" pitchFamily="2" charset="-122"/>
              </a:rPr>
              <a:t>			…… (171 to 173)</a:t>
            </a:r>
            <a:endParaRPr lang="en-CA" altLang="zh-CN" sz="1600" b="1" smtClean="0">
              <a:ea typeface="SimSun" pitchFamily="2" charset="-12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18. Other Housework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zh-CN" sz="1600" b="1" smtClean="0">
                <a:ea typeface="SimSun" pitchFamily="2" charset="-122"/>
              </a:rPr>
              <a:t>                     	…… (181 to 186)</a:t>
            </a:r>
            <a:endParaRPr lang="en-CA" altLang="zh-CN" sz="1600" b="1" smtClean="0">
              <a:ea typeface="SimSun" pitchFamily="2" charset="-12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zh-CN" sz="1600" b="1" smtClean="0">
                <a:ea typeface="SimSun" pitchFamily="2" charset="-122"/>
              </a:rPr>
              <a:t>		19. Travel for household work</a:t>
            </a:r>
            <a:r>
              <a:rPr lang="en-CA" altLang="zh-CN" sz="1600" smtClean="0">
                <a:ea typeface="SimSun" pitchFamily="2" charset="-122"/>
              </a:rPr>
              <a:t> </a:t>
            </a:r>
            <a:endParaRPr lang="en-CA" sz="1600" smtClean="0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04813"/>
            <a:ext cx="7570788" cy="5721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/>
              <a:t>Time use pattern by immigration status</a:t>
            </a:r>
          </a:p>
          <a:p>
            <a:pPr eaLnBrk="1" hangingPunct="1">
              <a:buFontTx/>
              <a:buNone/>
            </a:pPr>
            <a:endParaRPr lang="en-US" sz="2000" b="1" smtClean="0"/>
          </a:p>
          <a:p>
            <a:pPr eaLnBrk="1" hangingPunct="1"/>
            <a:r>
              <a:rPr lang="en-US" sz="2000" b="1" smtClean="0"/>
              <a:t>Average time spent by different activities:</a:t>
            </a:r>
          </a:p>
          <a:p>
            <a:pPr eaLnBrk="1" hangingPunct="1">
              <a:buFontTx/>
              <a:buNone/>
            </a:pPr>
            <a:r>
              <a:rPr lang="en-US" sz="2000" b="1" smtClean="0"/>
              <a:t>     </a:t>
            </a:r>
          </a:p>
          <a:p>
            <a:pPr eaLnBrk="1" hangingPunct="1">
              <a:buFontTx/>
              <a:buNone/>
            </a:pPr>
            <a:r>
              <a:rPr lang="en-US" sz="2000" b="1" smtClean="0"/>
              <a:t>         For example: Average hours of market work by</a:t>
            </a:r>
          </a:p>
          <a:p>
            <a:pPr eaLnBrk="1" hangingPunct="1">
              <a:buFontTx/>
              <a:buNone/>
            </a:pPr>
            <a:r>
              <a:rPr lang="en-US" sz="2000" b="1" smtClean="0"/>
              <a:t>        Canadian born (C</a:t>
            </a:r>
            <a:r>
              <a:rPr lang="en-US" sz="2000" b="1" baseline="-25000" smtClean="0"/>
              <a:t>i</a:t>
            </a:r>
            <a:r>
              <a:rPr lang="en-US" sz="2000" b="1" smtClean="0"/>
              <a:t>) versus immigrants (I</a:t>
            </a:r>
            <a:r>
              <a:rPr lang="en-US" sz="2000" b="1" baseline="-25000" smtClean="0"/>
              <a:t>i</a:t>
            </a:r>
            <a:r>
              <a:rPr lang="en-US" sz="2000" b="1" smtClean="0"/>
              <a:t>) </a:t>
            </a:r>
          </a:p>
          <a:p>
            <a:pPr eaLnBrk="1" hangingPunct="1">
              <a:buFontTx/>
              <a:buNone/>
            </a:pPr>
            <a:endParaRPr lang="en-US" sz="2000" b="1" smtClean="0"/>
          </a:p>
          <a:p>
            <a:pPr eaLnBrk="1" hangingPunct="1">
              <a:buFontTx/>
              <a:buNone/>
            </a:pPr>
            <a:endParaRPr lang="en-US" sz="2000" b="1" smtClean="0"/>
          </a:p>
          <a:p>
            <a:pPr eaLnBrk="1" hangingPunct="1">
              <a:buFontTx/>
              <a:buNone/>
            </a:pPr>
            <a:endParaRPr lang="en-US" sz="2000" b="1" smtClean="0"/>
          </a:p>
          <a:p>
            <a:pPr eaLnBrk="1" hangingPunct="1"/>
            <a:r>
              <a:rPr lang="en-US" sz="2000" b="1" smtClean="0"/>
              <a:t>Participation rate by activities:</a:t>
            </a:r>
          </a:p>
          <a:p>
            <a:pPr eaLnBrk="1" hangingPunct="1">
              <a:buFontTx/>
              <a:buNone/>
            </a:pPr>
            <a:endParaRPr lang="en-US" sz="2000" b="1" smtClean="0"/>
          </a:p>
          <a:p>
            <a:pPr eaLnBrk="1" hangingPunct="1">
              <a:buFontTx/>
              <a:buNone/>
            </a:pPr>
            <a:endParaRPr lang="en-US" sz="2000" b="1" smtClean="0"/>
          </a:p>
          <a:p>
            <a:pPr eaLnBrk="1" hangingPunct="1">
              <a:buFontTx/>
              <a:buNone/>
            </a:pPr>
            <a:endParaRPr lang="en-US" sz="2000" b="1" smtClean="0"/>
          </a:p>
          <a:p>
            <a:pPr eaLnBrk="1" hangingPunct="1"/>
            <a:r>
              <a:rPr lang="en-US" sz="2000" b="1" smtClean="0"/>
              <a:t>Average time spent by participants:</a:t>
            </a:r>
          </a:p>
          <a:p>
            <a:pPr eaLnBrk="1" hangingPunct="1">
              <a:buFontTx/>
              <a:buNone/>
            </a:pPr>
            <a:endParaRPr lang="en-CA" sz="2000" b="1" smtClean="0"/>
          </a:p>
        </p:txBody>
      </p:sp>
      <p:sp>
        <p:nvSpPr>
          <p:cNvPr id="102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500188" y="4429125"/>
          <a:ext cx="2133600" cy="419100"/>
        </p:xfrm>
        <a:graphic>
          <a:graphicData uri="http://schemas.openxmlformats.org/presentationml/2006/ole">
            <p:oleObj spid="_x0000_s1026" name="Equation" r:id="rId4" imgW="2133360" imgH="4190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071688" y="3000375"/>
          <a:ext cx="825500" cy="228600"/>
        </p:xfrm>
        <a:graphic>
          <a:graphicData uri="http://schemas.openxmlformats.org/presentationml/2006/ole">
            <p:oleObj spid="_x0000_s1027" name="Equation" r:id="rId5" imgW="8254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ChangeArrowheads="1"/>
          </p:cNvSpPr>
          <p:nvPr/>
        </p:nvSpPr>
        <p:spPr bwMode="auto">
          <a:xfrm>
            <a:off x="0" y="3900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3295650" y="1203325"/>
          <a:ext cx="1304925" cy="720725"/>
        </p:xfrm>
        <a:graphic>
          <a:graphicData uri="http://schemas.openxmlformats.org/presentationml/2006/ole">
            <p:oleObj spid="_x0000_s2050" name="Equation" r:id="rId4" imgW="1307880" imgH="723600" progId="Equation.3">
              <p:embed/>
            </p:oleObj>
          </a:graphicData>
        </a:graphic>
      </p:graphicFrame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3295650" y="2276475"/>
          <a:ext cx="1905000" cy="561975"/>
        </p:xfrm>
        <a:graphic>
          <a:graphicData uri="http://schemas.openxmlformats.org/presentationml/2006/ole">
            <p:oleObj spid="_x0000_s2051" name="Equation" r:id="rId5" imgW="1904760" imgH="558720" progId="Equation.3">
              <p:embed/>
            </p:oleObj>
          </a:graphicData>
        </a:graphic>
      </p:graphicFrame>
      <p:graphicFrame>
        <p:nvGraphicFramePr>
          <p:cNvPr id="2052" name="Object 5"/>
          <p:cNvGraphicFramePr>
            <a:graphicFrameLocks noChangeAspect="1"/>
          </p:cNvGraphicFramePr>
          <p:nvPr/>
        </p:nvGraphicFramePr>
        <p:xfrm>
          <a:off x="3289300" y="3074988"/>
          <a:ext cx="1117600" cy="635000"/>
        </p:xfrm>
        <a:graphic>
          <a:graphicData uri="http://schemas.openxmlformats.org/presentationml/2006/ole">
            <p:oleObj spid="_x0000_s2052" name="Equation" r:id="rId6" imgW="1117440" imgH="634680" progId="Equation.3">
              <p:embed/>
            </p:oleObj>
          </a:graphicData>
        </a:graphic>
      </p:graphicFrame>
      <p:graphicFrame>
        <p:nvGraphicFramePr>
          <p:cNvPr id="2053" name="Object 6"/>
          <p:cNvGraphicFramePr>
            <a:graphicFrameLocks noChangeAspect="1"/>
          </p:cNvGraphicFramePr>
          <p:nvPr/>
        </p:nvGraphicFramePr>
        <p:xfrm>
          <a:off x="3295650" y="3940175"/>
          <a:ext cx="2505075" cy="454025"/>
        </p:xfrm>
        <a:graphic>
          <a:graphicData uri="http://schemas.openxmlformats.org/presentationml/2006/ole">
            <p:oleObj spid="_x0000_s2053" name="Equation" r:id="rId7" imgW="2501640" imgH="457200" progId="Equation.3">
              <p:embed/>
            </p:oleObj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571625" y="465138"/>
            <a:ext cx="4800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16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Dissimilarity indices compared by Stewart (2006)</a:t>
            </a:r>
            <a:endParaRPr lang="en-CA" altLang="zh-CN" sz="160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042988" y="2420938"/>
            <a:ext cx="17764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Weighted Szalai Index :</a:t>
            </a:r>
            <a:r>
              <a:rPr lang="en-US" altLang="zh-CN" sz="120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endParaRPr lang="en-US" altLang="zh-CN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827088" y="3284538"/>
            <a:ext cx="18716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Absolute Deviation Index:   </a:t>
            </a:r>
            <a:endParaRPr lang="en-US" altLang="zh-CN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250825" y="4005263"/>
            <a:ext cx="2663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Weighted Absolute Deviation Index:   </a:t>
            </a:r>
            <a:endParaRPr lang="en-US" altLang="zh-CN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5273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692275" y="1557338"/>
            <a:ext cx="1223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Szalai Index:</a:t>
            </a:r>
            <a:endParaRPr lang="en-CA" altLang="zh-CN" sz="60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476375" y="4652963"/>
            <a:ext cx="6767513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CA" altLang="zh-CN" sz="1400" b="1">
                <a:ea typeface="SimSun" pitchFamily="2" charset="-122"/>
              </a:rPr>
              <a:t>One of the issues with unweighted indices:</a:t>
            </a:r>
          </a:p>
          <a:p>
            <a:pPr algn="ctr"/>
            <a:r>
              <a:rPr lang="en-CA" altLang="zh-CN" sz="1400" b="1">
                <a:ea typeface="SimSun" pitchFamily="2" charset="-122"/>
              </a:rPr>
              <a:t>                Sensitivity to short duration activities.</a:t>
            </a:r>
          </a:p>
          <a:p>
            <a:pPr algn="ctr"/>
            <a:r>
              <a:rPr lang="en-CA" altLang="zh-CN" sz="1400" b="1">
                <a:ea typeface="SimSun" pitchFamily="2" charset="-122"/>
              </a:rPr>
              <a:t> </a:t>
            </a:r>
          </a:p>
          <a:p>
            <a:pPr algn="ctr"/>
            <a:r>
              <a:rPr lang="en-CA" altLang="zh-CN" sz="1400" b="1">
                <a:ea typeface="SimSun" pitchFamily="2" charset="-122"/>
              </a:rPr>
              <a:t>Interpretation:</a:t>
            </a:r>
          </a:p>
          <a:p>
            <a:pPr algn="ctr"/>
            <a:r>
              <a:rPr lang="en-CA" altLang="zh-CN" sz="1400" b="1">
                <a:ea typeface="SimSun" pitchFamily="2" charset="-122"/>
              </a:rPr>
              <a:t>Szalai indices have no obvious interpretation:</a:t>
            </a:r>
          </a:p>
          <a:p>
            <a:pPr algn="ctr"/>
            <a:r>
              <a:rPr lang="en-CA" altLang="zh-CN" sz="1400" b="1">
                <a:ea typeface="SimSun" pitchFamily="2" charset="-122"/>
              </a:rPr>
              <a:t>AD:  average proportional difference.</a:t>
            </a:r>
          </a:p>
          <a:p>
            <a:pPr algn="ctr"/>
            <a:r>
              <a:rPr lang="en-CA" altLang="zh-CN" sz="1400" b="1">
                <a:ea typeface="SimSun" pitchFamily="2" charset="-122"/>
              </a:rPr>
              <a:t>WAD:  The percentage of time that must be reallocated for equality.</a:t>
            </a:r>
            <a:endParaRPr lang="en-US" altLang="zh-CN" sz="1400" b="1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4375" y="428625"/>
            <a:ext cx="7570788" cy="5721350"/>
          </a:xfrm>
        </p:spPr>
        <p:txBody>
          <a:bodyPr/>
          <a:lstStyle/>
          <a:p>
            <a:pPr eaLnBrk="1" hangingPunct="1"/>
            <a:r>
              <a:rPr lang="en-US" sz="1400" smtClean="0"/>
              <a:t>Stewart (2006) conclusion:</a:t>
            </a:r>
          </a:p>
          <a:p>
            <a:pPr eaLnBrk="1" hangingPunct="1">
              <a:buFontTx/>
              <a:buNone/>
            </a:pPr>
            <a:r>
              <a:rPr lang="en-US" sz="1400" smtClean="0"/>
              <a:t>“Given its robustness and its natural interpretation, the weighted absolute-deviation index, T</a:t>
            </a:r>
            <a:r>
              <a:rPr lang="en-US" sz="1400" baseline="-25000" smtClean="0"/>
              <a:t>WAD</a:t>
            </a:r>
            <a:r>
              <a:rPr lang="en-US" sz="1400" smtClean="0"/>
              <a:t>, clearly dominates other indexes considered.”</a:t>
            </a:r>
            <a:endParaRPr lang="en-CA" sz="1400" smtClean="0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3732213" y="1490663"/>
          <a:ext cx="2492375" cy="455612"/>
        </p:xfrm>
        <a:graphic>
          <a:graphicData uri="http://schemas.openxmlformats.org/presentationml/2006/ole">
            <p:oleObj spid="_x0000_s3074" name="Equation" r:id="rId4" imgW="2501640" imgH="457200" progId="Equation.3">
              <p:embed/>
            </p:oleObj>
          </a:graphicData>
        </a:graphic>
      </p:graphicFrame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785813" y="1571625"/>
            <a:ext cx="2663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12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Weighted Absolute Deviation Index:   </a:t>
            </a:r>
            <a:endParaRPr lang="en-US" altLang="zh-CN">
              <a:ea typeface="SimSun" pitchFamily="2" charset="-122"/>
              <a:cs typeface="Times New Roman" pitchFamily="18" charset="0"/>
            </a:endParaRPr>
          </a:p>
        </p:txBody>
      </p:sp>
      <p:graphicFrame>
        <p:nvGraphicFramePr>
          <p:cNvPr id="3075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4591050" y="3149600"/>
          <a:ext cx="1257300" cy="596900"/>
        </p:xfrm>
        <a:graphic>
          <a:graphicData uri="http://schemas.openxmlformats.org/presentationml/2006/ole">
            <p:oleObj spid="_x0000_s3075" name="Equation" r:id="rId5" imgW="1282680" imgH="609480" progId="Equation.3">
              <p:embed/>
            </p:oleObj>
          </a:graphicData>
        </a:graphic>
      </p:graphicFrame>
      <p:sp>
        <p:nvSpPr>
          <p:cNvPr id="3078" name="Rectangle 12"/>
          <p:cNvSpPr>
            <a:spLocks noChangeArrowheads="1"/>
          </p:cNvSpPr>
          <p:nvPr/>
        </p:nvSpPr>
        <p:spPr bwMode="auto">
          <a:xfrm>
            <a:off x="1428750" y="2286000"/>
            <a:ext cx="4673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altLang="zh-CN" sz="1200">
                <a:ea typeface="SimSun" pitchFamily="2" charset="-122"/>
              </a:rPr>
              <a:t>WAD:  The proportion of time that must be reallocated for equality.</a:t>
            </a:r>
            <a:endParaRPr lang="en-CA" sz="1200"/>
          </a:p>
        </p:txBody>
      </p:sp>
      <p:sp>
        <p:nvSpPr>
          <p:cNvPr id="3079" name="Rectangle 13"/>
          <p:cNvSpPr>
            <a:spLocks noChangeArrowheads="1"/>
          </p:cNvSpPr>
          <p:nvPr/>
        </p:nvSpPr>
        <p:spPr bwMode="auto">
          <a:xfrm>
            <a:off x="1000125" y="3214688"/>
            <a:ext cx="30400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latin typeface="Times New Roman" pitchFamily="18" charset="0"/>
              </a:rPr>
              <a:t>Sum of Absolute Deviation Halved (SADH):</a:t>
            </a:r>
            <a:endParaRPr lang="en-CA" sz="1200" b="1">
              <a:latin typeface="Times New Roman" pitchFamily="18" charset="0"/>
            </a:endParaRPr>
          </a:p>
        </p:txBody>
      </p:sp>
      <p:sp>
        <p:nvSpPr>
          <p:cNvPr id="3080" name="Rectangle 14"/>
          <p:cNvSpPr>
            <a:spLocks noChangeArrowheads="1"/>
          </p:cNvSpPr>
          <p:nvPr/>
        </p:nvSpPr>
        <p:spPr bwMode="auto">
          <a:xfrm>
            <a:off x="928688" y="4000500"/>
            <a:ext cx="44465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CA" altLang="zh-CN" sz="1200">
                <a:ea typeface="SimSun" pitchFamily="2" charset="-122"/>
              </a:rPr>
              <a:t>SADH: the amount of time that must be reallocated for equality.</a:t>
            </a:r>
            <a:endParaRPr lang="en-US" sz="1200"/>
          </a:p>
        </p:txBody>
      </p:sp>
      <p:sp>
        <p:nvSpPr>
          <p:cNvPr id="3081" name="Rectangle 15"/>
          <p:cNvSpPr>
            <a:spLocks noChangeArrowheads="1"/>
          </p:cNvSpPr>
          <p:nvPr/>
        </p:nvSpPr>
        <p:spPr bwMode="auto">
          <a:xfrm>
            <a:off x="2762250" y="4786313"/>
            <a:ext cx="3616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CA" altLang="zh-CN" sz="1400">
                <a:ea typeface="SimSun" pitchFamily="2" charset="-122"/>
              </a:rPr>
              <a:t>SADH= WAD*1440</a:t>
            </a:r>
          </a:p>
          <a:p>
            <a:pPr algn="ctr"/>
            <a:r>
              <a:rPr lang="en-CA" altLang="zh-CN" sz="1400">
                <a:ea typeface="SimSun" pitchFamily="2" charset="-122"/>
              </a:rPr>
              <a:t>SADH = 15 minutes equivalent to WAD=.01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2320</Words>
  <Application>Microsoft Office PowerPoint</Application>
  <PresentationFormat>On-screen Show (4:3)</PresentationFormat>
  <Paragraphs>1052</Paragraphs>
  <Slides>26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Default Design</vt:lpstr>
      <vt:lpstr>Equation</vt:lpstr>
      <vt:lpstr>Time Use Patterns by Immigration Status in Canada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Huq</dc:creator>
  <cp:lastModifiedBy>Lenise</cp:lastModifiedBy>
  <cp:revision>47</cp:revision>
  <dcterms:created xsi:type="dcterms:W3CDTF">2007-10-11T03:25:51Z</dcterms:created>
  <dcterms:modified xsi:type="dcterms:W3CDTF">2009-10-05T19:45:17Z</dcterms:modified>
</cp:coreProperties>
</file>